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93" r:id="rId4"/>
    <p:sldId id="258" r:id="rId5"/>
    <p:sldId id="263" r:id="rId6"/>
    <p:sldId id="262" r:id="rId7"/>
    <p:sldId id="264" r:id="rId8"/>
    <p:sldId id="265" r:id="rId9"/>
    <p:sldId id="266" r:id="rId10"/>
    <p:sldId id="261" r:id="rId11"/>
    <p:sldId id="268" r:id="rId12"/>
    <p:sldId id="267" r:id="rId13"/>
    <p:sldId id="270" r:id="rId14"/>
    <p:sldId id="269" r:id="rId15"/>
    <p:sldId id="272" r:id="rId16"/>
    <p:sldId id="273" r:id="rId17"/>
    <p:sldId id="274" r:id="rId18"/>
    <p:sldId id="271" r:id="rId19"/>
    <p:sldId id="275" r:id="rId20"/>
    <p:sldId id="276" r:id="rId21"/>
    <p:sldId id="278" r:id="rId22"/>
    <p:sldId id="277" r:id="rId23"/>
    <p:sldId id="280" r:id="rId24"/>
    <p:sldId id="279" r:id="rId25"/>
    <p:sldId id="294" r:id="rId26"/>
    <p:sldId id="285" r:id="rId27"/>
    <p:sldId id="288" r:id="rId28"/>
    <p:sldId id="287" r:id="rId29"/>
    <p:sldId id="289" r:id="rId30"/>
    <p:sldId id="292" r:id="rId31"/>
    <p:sldId id="290" r:id="rId32"/>
    <p:sldId id="282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FFE100"/>
    <a:srgbClr val="FFF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5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8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0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4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2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62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1103376" y="1859340"/>
            <a:ext cx="998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0505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Complete Mathematical Formulation of PCA for RGB Image Compression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0C1DF-6B69-5025-FAFF-F0CDDF757FF1}"/>
              </a:ext>
            </a:extLst>
          </p:cNvPr>
          <p:cNvSpPr txBox="1"/>
          <p:nvPr/>
        </p:nvSpPr>
        <p:spPr>
          <a:xfrm>
            <a:off x="9227658" y="4764024"/>
            <a:ext cx="2659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علیرضا بهمن زاده</a:t>
            </a:r>
          </a:p>
          <a:p>
            <a:pPr algn="r" rtl="1"/>
            <a:b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</a:br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درس: مبانی جبر</a:t>
            </a:r>
          </a:p>
          <a:p>
            <a:pPr algn="r" rtl="1"/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استاد: دکتر تهرانیان</a:t>
            </a:r>
            <a:endParaRPr lang="en-US" sz="2800" dirty="0">
              <a:solidFill>
                <a:srgbClr val="050505"/>
              </a:solidFill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86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455A4-543A-F374-A2BF-4D1528890ACF}"/>
                  </a:ext>
                </a:extLst>
              </p:cNvPr>
              <p:cNvSpPr txBox="1"/>
              <p:nvPr/>
            </p:nvSpPr>
            <p:spPr>
              <a:xfrm>
                <a:off x="203199" y="649358"/>
                <a:ext cx="7352146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𝑔𝑒𝑛𝑒𝑟𝑎𝑙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1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𝑑𝑒𝑓𝑖𝑛𝑒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𝑐𝑜𝑙𝑢𝑚𝑛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𝑚𝑒𝑎𝑛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455A4-543A-F374-A2BF-4D1528890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649358"/>
                <a:ext cx="7352146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3F7D4-78E7-E027-AF46-98EC6260300E}"/>
                  </a:ext>
                </a:extLst>
              </p:cNvPr>
              <p:cNvSpPr txBox="1"/>
              <p:nvPr/>
            </p:nvSpPr>
            <p:spPr>
              <a:xfrm>
                <a:off x="3223491" y="1171471"/>
                <a:ext cx="6096000" cy="1806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:,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3F7D4-78E7-E027-AF46-98EC6260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491" y="1171471"/>
                <a:ext cx="6096000" cy="180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8896E4-3E4B-3F5D-EA86-CBE64E76CEB7}"/>
                  </a:ext>
                </a:extLst>
              </p:cNvPr>
              <p:cNvSpPr txBox="1"/>
              <p:nvPr/>
            </p:nvSpPr>
            <p:spPr>
              <a:xfrm>
                <a:off x="203199" y="2884240"/>
                <a:ext cx="3186545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𝐷𝑒𝑓𝑖𝑛𝑒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8896E4-3E4B-3F5D-EA86-CBE64E76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2884240"/>
                <a:ext cx="3186545" cy="816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E09C8-F075-4AA8-367C-2D9317753387}"/>
                  </a:ext>
                </a:extLst>
              </p:cNvPr>
              <p:cNvSpPr txBox="1"/>
              <p:nvPr/>
            </p:nvSpPr>
            <p:spPr>
              <a:xfrm>
                <a:off x="4188691" y="3699756"/>
                <a:ext cx="3814618" cy="1272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:,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:,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E09C8-F075-4AA8-367C-2D931775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91" y="3699756"/>
                <a:ext cx="3814618" cy="1272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08C90-2B18-B18E-FFE2-45CFC856BD5D}"/>
                  </a:ext>
                </a:extLst>
              </p:cNvPr>
              <p:cNvSpPr txBox="1"/>
              <p:nvPr/>
            </p:nvSpPr>
            <p:spPr>
              <a:xfrm>
                <a:off x="4465782" y="5212553"/>
                <a:ext cx="3260436" cy="473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08C90-2B18-B18E-FFE2-45CFC856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782" y="5212553"/>
                <a:ext cx="3260436" cy="473976"/>
              </a:xfrm>
              <a:prstGeom prst="rect">
                <a:avLst/>
              </a:prstGeom>
              <a:blipFill>
                <a:blip r:embed="rId6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A1F0-BE7B-D7AA-F369-FA193D0353EC}"/>
                  </a:ext>
                </a:extLst>
              </p:cNvPr>
              <p:cNvSpPr txBox="1"/>
              <p:nvPr/>
            </p:nvSpPr>
            <p:spPr>
              <a:xfrm>
                <a:off x="334745" y="4818791"/>
                <a:ext cx="1801091" cy="39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A1F0-BE7B-D7AA-F369-FA193D035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5" y="4818791"/>
                <a:ext cx="1801091" cy="393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856278" y="3013501"/>
            <a:ext cx="6479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5. Covariance matrices</a:t>
            </a:r>
          </a:p>
        </p:txBody>
      </p:sp>
    </p:spTree>
    <p:extLst>
      <p:ext uri="{BB962C8B-B14F-4D97-AF65-F5344CB8AC3E}">
        <p14:creationId xmlns:p14="http://schemas.microsoft.com/office/powerpoint/2010/main" val="37262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F4390-9B6C-590B-BB0B-E911C6BA7E34}"/>
                  </a:ext>
                </a:extLst>
              </p:cNvPr>
              <p:cNvSpPr txBox="1"/>
              <p:nvPr/>
            </p:nvSpPr>
            <p:spPr>
              <a:xfrm>
                <a:off x="3048000" y="1427573"/>
                <a:ext cx="6096000" cy="1596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 </m:t>
                      </m:r>
                      <m:acc>
                        <m:accPr>
                          <m:chr m:val="̂"/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F4390-9B6C-590B-BB0B-E911C6BA7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27573"/>
                <a:ext cx="6096000" cy="15967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A2117-B0E1-E8D0-2CED-C5ACEF5C00A0}"/>
                  </a:ext>
                </a:extLst>
              </p:cNvPr>
              <p:cNvSpPr txBox="1"/>
              <p:nvPr/>
            </p:nvSpPr>
            <p:spPr>
              <a:xfrm>
                <a:off x="101599" y="2732565"/>
                <a:ext cx="1339273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𝐻𝑒𝑛𝑐𝑒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A2117-B0E1-E8D0-2CED-C5ACEF5C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" y="2732565"/>
                <a:ext cx="1339273" cy="816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F2641-F782-A971-2D47-94A4A35FBC9C}"/>
                  </a:ext>
                </a:extLst>
              </p:cNvPr>
              <p:cNvSpPr txBox="1"/>
              <p:nvPr/>
            </p:nvSpPr>
            <p:spPr>
              <a:xfrm>
                <a:off x="295563" y="478889"/>
                <a:ext cx="6096000" cy="824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𝑎𝑛𝑦</m:t>
                      </m:r>
                      <m:r>
                        <a:rPr lang="en-US" sz="18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acc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𝑠𝑎𝑚𝑝𝑙𝑒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𝑐𝑜𝑣𝑎𝑟𝑖𝑎𝑛𝑐𝑒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𝑐𝑜𝑙𝑢𝑚𝑛𝑠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𝑎𝑠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𝑜𝑏𝑠𝑒𝑟𝑣𝑎𝑡𝑖𝑜𝑛𝑠</m:t>
                          </m:r>
                        </m:e>
                      </m:d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𝑖𝑠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F2641-F782-A971-2D47-94A4A35F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478889"/>
                <a:ext cx="6096000" cy="824841"/>
              </a:xfrm>
              <a:prstGeom prst="rect">
                <a:avLst/>
              </a:prstGeom>
              <a:blipFill>
                <a:blip r:embed="rId4"/>
                <a:stretch>
                  <a:fillRect r="-49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17EA-8279-67B6-E82C-263771E1A59A}"/>
                  </a:ext>
                </a:extLst>
              </p:cNvPr>
              <p:cNvSpPr txBox="1"/>
              <p:nvPr/>
            </p:nvSpPr>
            <p:spPr>
              <a:xfrm>
                <a:off x="1819564" y="3556717"/>
                <a:ext cx="9310254" cy="1596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17EA-8279-67B6-E82C-263771E1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564" y="3556717"/>
                <a:ext cx="9310254" cy="1596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1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217287" y="3013501"/>
            <a:ext cx="775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6. Eigenvalue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68460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70E8C-9EC4-D67E-E9C7-16EBF6B53CFF}"/>
                  </a:ext>
                </a:extLst>
              </p:cNvPr>
              <p:cNvSpPr txBox="1"/>
              <p:nvPr/>
            </p:nvSpPr>
            <p:spPr>
              <a:xfrm>
                <a:off x="395927" y="3392406"/>
                <a:ext cx="12688478" cy="1387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50505"/>
                    </a:solidFill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𝑒𝑟𝑒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5050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𝑠𝑖𝑚𝑖𝑙𝑎𝑟𝑙𝑦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000" b="0" i="1" smtClean="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𝑐𝑜𝑙𝑢𝑚𝑛𝑠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050505"/>
                  </a:solidFill>
                  <a:latin typeface="Cambria Math" panose="020405030504060302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50505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70E8C-9EC4-D67E-E9C7-16EBF6B5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7" y="3392406"/>
                <a:ext cx="12688478" cy="13874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1225B-F8FE-F50B-7120-18CE0188FE72}"/>
                  </a:ext>
                </a:extLst>
              </p:cNvPr>
              <p:cNvSpPr txBox="1"/>
              <p:nvPr/>
            </p:nvSpPr>
            <p:spPr>
              <a:xfrm>
                <a:off x="-435990" y="714485"/>
                <a:ext cx="7894948" cy="54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𝑒𝑎𝑐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𝑐𝑜𝑚𝑝𝑢𝑡𝑒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𝑒𝑖𝑔𝑒𝑛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𝑑𝑒𝑐𝑜𝑚𝑝𝑜𝑠𝑖𝑡𝑖𝑜𝑛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1225B-F8FE-F50B-7120-18CE0188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990" y="714485"/>
                <a:ext cx="7894948" cy="54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DE1AF-7152-D327-11D9-F59EE6C242B9}"/>
                  </a:ext>
                </a:extLst>
              </p:cNvPr>
              <p:cNvSpPr txBox="1"/>
              <p:nvPr/>
            </p:nvSpPr>
            <p:spPr>
              <a:xfrm>
                <a:off x="2337849" y="2326207"/>
                <a:ext cx="8220172" cy="6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DE1AF-7152-D327-11D9-F59EE6C2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49" y="2326207"/>
                <a:ext cx="8220172" cy="690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7F9C-5543-C099-A0CB-2F2871ED483B}"/>
                  </a:ext>
                </a:extLst>
              </p:cNvPr>
              <p:cNvSpPr txBox="1"/>
              <p:nvPr/>
            </p:nvSpPr>
            <p:spPr>
              <a:xfrm>
                <a:off x="-139046" y="4336521"/>
                <a:ext cx="6867426" cy="564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1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7F9C-5543-C099-A0CB-2F2871ED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046" y="4336521"/>
                <a:ext cx="6867426" cy="564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7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833581" y="3013501"/>
            <a:ext cx="10524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7. Sorting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211146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1C63-C9F1-ADD6-673D-F4A3CEAB5590}"/>
                  </a:ext>
                </a:extLst>
              </p:cNvPr>
              <p:cNvSpPr txBox="1"/>
              <p:nvPr/>
            </p:nvSpPr>
            <p:spPr>
              <a:xfrm>
                <a:off x="1145309" y="692728"/>
                <a:ext cx="10270837" cy="5282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≥⋯≥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𝑙𝑒𝑡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𝑝𝑒𝑟𝑚𝑢𝑡𝑎𝑡𝑖𝑜𝑛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𝑠𝑎𝑡𝑖𝑠𝑓𝑦𝑖𝑛𝑔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…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𝐹𝑟𝑜𝑚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𝑛𝑜𝑤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𝑜𝑛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𝑤𝑒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𝑢𝑠𝑒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𝑑𝑒𝑛𝑜𝑡𝑒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𝑠𝑜𝑟𝑡𝑒𝑑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𝑒𝑖𝑔𝑒𝑛𝑣𝑒𝑐𝑡𝑜𝑟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𝑚𝑎𝑡𝑟𝑖𝑐𝑒𝑠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𝑏𝑟𝑒𝑣𝑖𝑡𝑦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1C63-C9F1-ADD6-673D-F4A3CEAB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09" y="692728"/>
                <a:ext cx="10270837" cy="5282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6A0003-9110-B733-4C42-CE625CA5FC81}"/>
                  </a:ext>
                </a:extLst>
              </p:cNvPr>
              <p:cNvSpPr txBox="1"/>
              <p:nvPr/>
            </p:nvSpPr>
            <p:spPr>
              <a:xfrm>
                <a:off x="184727" y="4433759"/>
                <a:ext cx="6096000" cy="673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𝑆𝑖𝑚𝑖𝑙𝑎𝑟𝑙𝑦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𝑑𝑒𝑓𝑖𝑛𝑒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Sup>
                        <m:sSubSup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6A0003-9110-B733-4C42-CE625CA5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7" y="4433759"/>
                <a:ext cx="6096000" cy="673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58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1104899" y="3013501"/>
            <a:ext cx="9982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8. Select top-k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28229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B8DF2-B6B1-8FBB-4FFE-46DFBE181642}"/>
                  </a:ext>
                </a:extLst>
              </p:cNvPr>
              <p:cNvSpPr txBox="1"/>
              <p:nvPr/>
            </p:nvSpPr>
            <p:spPr>
              <a:xfrm>
                <a:off x="138545" y="885355"/>
                <a:ext cx="8525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𝑑𝑒𝑓𝑖𝑛𝑒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𝑒𝑖𝑔𝑒𝑛𝑣𝑒𝑐𝑡𝑜𝑟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𝑚𝑎𝑡𝑟𝑖𝑐𝑒𝑠</m:t>
                      </m:r>
                    </m:oMath>
                  </m:oMathPara>
                </a14:m>
                <a:endParaRPr lang="en-US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B8DF2-B6B1-8FBB-4FFE-46DFBE181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" y="885355"/>
                <a:ext cx="8525164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51DB4-72D6-A2A0-1BFC-A4819F3960E6}"/>
                  </a:ext>
                </a:extLst>
              </p:cNvPr>
              <p:cNvSpPr txBox="1"/>
              <p:nvPr/>
            </p:nvSpPr>
            <p:spPr>
              <a:xfrm>
                <a:off x="3048000" y="2275645"/>
                <a:ext cx="6096000" cy="58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51DB4-72D6-A2A0-1BFC-A4819F39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75645"/>
                <a:ext cx="6096000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E021E-190F-6185-CDAE-F8EB5753B16A}"/>
                  </a:ext>
                </a:extLst>
              </p:cNvPr>
              <p:cNvSpPr txBox="1"/>
              <p:nvPr/>
            </p:nvSpPr>
            <p:spPr>
              <a:xfrm>
                <a:off x="400495" y="3725238"/>
                <a:ext cx="3783577" cy="392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𝑎𝑛𝑎𝑙𝑜𝑔𝑜𝑢𝑠𝑙𝑦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E021E-190F-6185-CDAE-F8EB5753B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5" y="3725238"/>
                <a:ext cx="3783577" cy="39280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59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824922" y="3013501"/>
            <a:ext cx="10542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9. Projection (dimensionality reduction)</a:t>
            </a:r>
          </a:p>
        </p:txBody>
      </p:sp>
    </p:spTree>
    <p:extLst>
      <p:ext uri="{BB962C8B-B14F-4D97-AF65-F5344CB8AC3E}">
        <p14:creationId xmlns:p14="http://schemas.microsoft.com/office/powerpoint/2010/main" val="221828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41E38-0F94-AE93-8057-8A8411944558}"/>
                  </a:ext>
                </a:extLst>
              </p:cNvPr>
              <p:cNvSpPr txBox="1"/>
              <p:nvPr/>
            </p:nvSpPr>
            <p:spPr>
              <a:xfrm>
                <a:off x="1954929" y="2746460"/>
                <a:ext cx="1888836" cy="1380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4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4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41E38-0F94-AE93-8057-8A841194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9" y="2746460"/>
                <a:ext cx="1888836" cy="1380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FD349-1DBB-A421-8DD0-3CFD1B935EE4}"/>
                  </a:ext>
                </a:extLst>
              </p:cNvPr>
              <p:cNvSpPr txBox="1"/>
              <p:nvPr/>
            </p:nvSpPr>
            <p:spPr>
              <a:xfrm>
                <a:off x="4311639" y="2741074"/>
                <a:ext cx="2105705" cy="1385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FD349-1DBB-A421-8DD0-3CFD1B9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39" y="2741074"/>
                <a:ext cx="2105705" cy="138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08D71-7714-DC23-33DF-DBAE51BE669A}"/>
                  </a:ext>
                </a:extLst>
              </p:cNvPr>
              <p:cNvSpPr txBox="1"/>
              <p:nvPr/>
            </p:nvSpPr>
            <p:spPr>
              <a:xfrm>
                <a:off x="7126800" y="2623074"/>
                <a:ext cx="4165115" cy="1611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08D71-7714-DC23-33DF-DBAE51BE6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00" y="2623074"/>
                <a:ext cx="4165115" cy="1611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68341A-F749-EF57-5457-63116FD73C50}"/>
              </a:ext>
            </a:extLst>
          </p:cNvPr>
          <p:cNvSpPr txBox="1"/>
          <p:nvPr/>
        </p:nvSpPr>
        <p:spPr>
          <a:xfrm>
            <a:off x="713711" y="1930408"/>
            <a:ext cx="108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Scaler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6725-0880-CA92-7976-15A630EB0D7B}"/>
              </a:ext>
            </a:extLst>
          </p:cNvPr>
          <p:cNvSpPr txBox="1"/>
          <p:nvPr/>
        </p:nvSpPr>
        <p:spPr>
          <a:xfrm>
            <a:off x="2350895" y="1930408"/>
            <a:ext cx="109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99437-7338-73FE-C3C8-51D885C787DE}"/>
              </a:ext>
            </a:extLst>
          </p:cNvPr>
          <p:cNvSpPr txBox="1"/>
          <p:nvPr/>
        </p:nvSpPr>
        <p:spPr>
          <a:xfrm>
            <a:off x="4833095" y="1930408"/>
            <a:ext cx="106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1D512-37C3-A060-540D-B322F5204488}"/>
              </a:ext>
            </a:extLst>
          </p:cNvPr>
          <p:cNvSpPr txBox="1"/>
          <p:nvPr/>
        </p:nvSpPr>
        <p:spPr>
          <a:xfrm>
            <a:off x="8652441" y="1930408"/>
            <a:ext cx="1113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Tensor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AAA87-B98C-2F6A-15BF-016652B0919A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09E97-32EA-1C99-491E-7715B23F1726}"/>
                  </a:ext>
                </a:extLst>
              </p:cNvPr>
              <p:cNvSpPr txBox="1"/>
              <p:nvPr/>
            </p:nvSpPr>
            <p:spPr>
              <a:xfrm>
                <a:off x="992313" y="3013501"/>
                <a:ext cx="5241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09E97-32EA-1C99-491E-7715B23F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3" y="3013501"/>
                <a:ext cx="52418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68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8E8D9-FE56-6252-B255-431154736233}"/>
                  </a:ext>
                </a:extLst>
              </p:cNvPr>
              <p:cNvSpPr txBox="1"/>
              <p:nvPr/>
            </p:nvSpPr>
            <p:spPr>
              <a:xfrm>
                <a:off x="341746" y="835533"/>
                <a:ext cx="8081818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𝑃𝑟𝑜𝑗𝑒𝑐𝑡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𝑑𝑎𝑡𝑎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𝑜𝑛𝑡𝑜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𝑑𝑖𝑚𝑒𝑛𝑠𝑖𝑜𝑛𝑎𝑙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𝑠𝑢𝑏𝑠𝑝𝑎𝑐𝑒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8E8D9-FE56-6252-B255-43115473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6" y="835533"/>
                <a:ext cx="8081818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34D04-F588-35B7-0965-CA66EBD68248}"/>
                  </a:ext>
                </a:extLst>
              </p:cNvPr>
              <p:cNvSpPr txBox="1"/>
              <p:nvPr/>
            </p:nvSpPr>
            <p:spPr>
              <a:xfrm>
                <a:off x="1251528" y="2672772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34D04-F588-35B7-0965-CA66EBD68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28" y="2672772"/>
                <a:ext cx="3666836" cy="641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04C23-CFA2-6256-4FE8-55FEFADB1445}"/>
                  </a:ext>
                </a:extLst>
              </p:cNvPr>
              <p:cNvSpPr txBox="1"/>
              <p:nvPr/>
            </p:nvSpPr>
            <p:spPr>
              <a:xfrm>
                <a:off x="4417291" y="2672769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04C23-CFA2-6256-4FE8-55FEFADB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1" y="2672769"/>
                <a:ext cx="3666836" cy="641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5C99C-C254-80BC-0F02-1FF4DE39775C}"/>
                  </a:ext>
                </a:extLst>
              </p:cNvPr>
              <p:cNvSpPr txBox="1"/>
              <p:nvPr/>
            </p:nvSpPr>
            <p:spPr>
              <a:xfrm>
                <a:off x="7583054" y="2672770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5C99C-C254-80BC-0F02-1FF4DE39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54" y="2672770"/>
                <a:ext cx="3666836" cy="641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0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91" y="3013501"/>
            <a:ext cx="11434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10. Inverse transformation (reconstruction)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87432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36184-06CE-62B4-B4CC-674F0E12AAA2}"/>
                  </a:ext>
                </a:extLst>
              </p:cNvPr>
              <p:cNvSpPr txBox="1"/>
              <p:nvPr/>
            </p:nvSpPr>
            <p:spPr>
              <a:xfrm>
                <a:off x="1845183" y="1183011"/>
                <a:ext cx="8501634" cy="3940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acc>
                      <m:r>
                        <a:rPr lang="en-US" sz="20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acc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0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0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36184-06CE-62B4-B4CC-674F0E12A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83" y="1183011"/>
                <a:ext cx="8501634" cy="3940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8B03E-45BA-6FD3-D59A-59B396F06A64}"/>
                  </a:ext>
                </a:extLst>
              </p:cNvPr>
              <p:cNvSpPr txBox="1"/>
              <p:nvPr/>
            </p:nvSpPr>
            <p:spPr>
              <a:xfrm>
                <a:off x="434340" y="669537"/>
                <a:ext cx="6096000" cy="51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𝑅𝑒𝑐𝑜𝑛𝑠𝑡𝑟𝑢𝑐𝑡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𝑓𝑟𝑜𝑚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𝑟𝑒𝑑𝑢𝑐𝑒𝑑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𝑐𝑜𝑜𝑟𝑑𝑖𝑛𝑎𝑡𝑒𝑠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8B03E-45BA-6FD3-D59A-59B396F0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669537"/>
                <a:ext cx="6096000" cy="513474"/>
              </a:xfrm>
              <a:prstGeom prst="rect">
                <a:avLst/>
              </a:prstGeom>
              <a:blipFill>
                <a:blip r:embed="rId3"/>
                <a:stretch>
                  <a:fillRect r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A603-4A31-31B5-B2EA-62C4A80F8EE7}"/>
                  </a:ext>
                </a:extLst>
              </p:cNvPr>
              <p:cNvSpPr txBox="1"/>
              <p:nvPr/>
            </p:nvSpPr>
            <p:spPr>
              <a:xfrm>
                <a:off x="434340" y="3517520"/>
                <a:ext cx="8448294" cy="51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𝐴𝑑𝑑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𝑐𝑜𝑙𝑢𝑚𝑛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𝑚𝑒𝑎𝑛𝑠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𝑏𝑎𝑐𝑘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𝑜𝑏𝑡𝑎𝑖𝑛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𝑛𝑜𝑛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𝑐𝑒𝑛𝑡𝑒𝑟𝑒𝑑</m:t>
                          </m:r>
                        </m:e>
                      </m:d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A603-4A31-31B5-B2EA-62C4A80F8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3517520"/>
                <a:ext cx="8448294" cy="513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8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91" y="2644170"/>
            <a:ext cx="11434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0505"/>
                </a:solidFill>
              </a:rPr>
              <a:t>11. Combine reconstructed channels</a:t>
            </a:r>
          </a:p>
          <a:p>
            <a:pPr algn="ctr"/>
            <a:r>
              <a:rPr lang="en-US" sz="4800" dirty="0">
                <a:solidFill>
                  <a:srgbClr val="050505"/>
                </a:solidFill>
              </a:rPr>
              <a:t>into RGB image</a:t>
            </a:r>
          </a:p>
        </p:txBody>
      </p:sp>
    </p:spTree>
    <p:extLst>
      <p:ext uri="{BB962C8B-B14F-4D97-AF65-F5344CB8AC3E}">
        <p14:creationId xmlns:p14="http://schemas.microsoft.com/office/powerpoint/2010/main" val="353793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17208-D09A-F877-E071-E7EA4394B134}"/>
                  </a:ext>
                </a:extLst>
              </p:cNvPr>
              <p:cNvSpPr txBox="1"/>
              <p:nvPr/>
            </p:nvSpPr>
            <p:spPr>
              <a:xfrm>
                <a:off x="313481" y="1343532"/>
                <a:ext cx="8312727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𝑆𝑡𝑎𝑐𝑘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𝑓𝑜𝑟𝑚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𝑟𝑎𝑛𝑘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𝑖𝑚𝑎𝑔𝑒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17208-D09A-F877-E071-E7EA4394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1" y="1343532"/>
                <a:ext cx="8312727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257D1-9D43-11F6-58FC-62202CBA0DD7}"/>
                  </a:ext>
                </a:extLst>
              </p:cNvPr>
              <p:cNvSpPr txBox="1"/>
              <p:nvPr/>
            </p:nvSpPr>
            <p:spPr>
              <a:xfrm>
                <a:off x="1431636" y="3144160"/>
                <a:ext cx="8959272" cy="1234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𝑠𝑡𝑎𝑐𝑘</m:t>
                      </m:r>
                      <m:d>
                        <m:d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𝟛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257D1-9D43-11F6-58FC-62202CBA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636" y="3144160"/>
                <a:ext cx="8959272" cy="1234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50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06BCCF-4D72-FF11-EE48-51451F55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657426"/>
            <a:ext cx="11329416" cy="554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43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716027"/>
            <a:ext cx="6201640" cy="3425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278" y="457199"/>
            <a:ext cx="4027966" cy="594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22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64" y="1716027"/>
            <a:ext cx="6186000" cy="3425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278" y="457200"/>
            <a:ext cx="4027966" cy="59435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02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697749"/>
            <a:ext cx="6201640" cy="346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8"/>
            <a:ext cx="4048747" cy="5974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7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721861"/>
            <a:ext cx="6201640" cy="3414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9"/>
            <a:ext cx="4048747" cy="5974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23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889905" y="3013501"/>
            <a:ext cx="6412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1. Image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9675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79" y="1721861"/>
            <a:ext cx="6195570" cy="3414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9"/>
            <a:ext cx="4048746" cy="5974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29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components&#10;&#10;Description automatically generated">
            <a:extLst>
              <a:ext uri="{FF2B5EF4-FFF2-40B4-BE49-F238E27FC236}">
                <a16:creationId xmlns:a16="http://schemas.microsoft.com/office/drawing/2014/main" id="{5C711036-B0E8-3123-9C35-203663D6A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components&#10;&#10;Description automatically generated">
            <a:extLst>
              <a:ext uri="{FF2B5EF4-FFF2-40B4-BE49-F238E27FC236}">
                <a16:creationId xmlns:a16="http://schemas.microsoft.com/office/drawing/2014/main" id="{80EF34A9-CACB-DAF2-8B91-EF126ABB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33" y="701799"/>
            <a:ext cx="7272534" cy="5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7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number of components&#10;&#10;Description automatically generated">
            <a:extLst>
              <a:ext uri="{FF2B5EF4-FFF2-40B4-BE49-F238E27FC236}">
                <a16:creationId xmlns:a16="http://schemas.microsoft.com/office/drawing/2014/main" id="{4241FA78-7631-F288-1E8B-5DA523AF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8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B60DF-2873-92E8-A2C0-52E67FA8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03" y="498992"/>
            <a:ext cx="3971322" cy="586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A5B5-2065-E0FC-FB53-388A7A62D7FB}"/>
                  </a:ext>
                </a:extLst>
              </p:cNvPr>
              <p:cNvSpPr txBox="1"/>
              <p:nvPr/>
            </p:nvSpPr>
            <p:spPr>
              <a:xfrm>
                <a:off x="5292460" y="2639007"/>
                <a:ext cx="6655861" cy="157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210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159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84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A5B5-2065-E0FC-FB53-388A7A62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60" y="2639007"/>
                <a:ext cx="6655861" cy="1579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9DCAAE-94A6-048B-E86E-B91233398F45}"/>
                  </a:ext>
                </a:extLst>
              </p:cNvPr>
              <p:cNvSpPr txBox="1"/>
              <p:nvPr/>
            </p:nvSpPr>
            <p:spPr>
              <a:xfrm>
                <a:off x="10112700" y="1997197"/>
                <a:ext cx="1718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9DCAAE-94A6-048B-E86E-B9123339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700" y="1997197"/>
                <a:ext cx="1718547" cy="369332"/>
              </a:xfrm>
              <a:prstGeom prst="rect">
                <a:avLst/>
              </a:prstGeom>
              <a:blipFill>
                <a:blip r:embed="rId4"/>
                <a:stretch>
                  <a:fillRect l="-4255" r="-42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AA47DD52-1DE9-3C19-190F-C0C67F01E388}"/>
              </a:ext>
            </a:extLst>
          </p:cNvPr>
          <p:cNvSpPr/>
          <p:nvPr/>
        </p:nvSpPr>
        <p:spPr>
          <a:xfrm>
            <a:off x="4909983" y="3273705"/>
            <a:ext cx="320512" cy="310586"/>
          </a:xfrm>
          <a:prstGeom prst="stripedRightArrow">
            <a:avLst/>
          </a:prstGeom>
          <a:solidFill>
            <a:srgbClr val="05050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605255-6430-6EEC-AAB0-30998D681020}"/>
                  </a:ext>
                </a:extLst>
              </p:cNvPr>
              <p:cNvSpPr txBox="1"/>
              <p:nvPr/>
            </p:nvSpPr>
            <p:spPr>
              <a:xfrm>
                <a:off x="7651976" y="4899889"/>
                <a:ext cx="2237325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32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605255-6430-6EEC-AAB0-30998D68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976" y="4899889"/>
                <a:ext cx="2237325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FE07E-2144-6271-8937-40225D14FBC0}"/>
                  </a:ext>
                </a:extLst>
              </p:cNvPr>
              <p:cNvSpPr txBox="1"/>
              <p:nvPr/>
            </p:nvSpPr>
            <p:spPr>
              <a:xfrm>
                <a:off x="11050572" y="4193489"/>
                <a:ext cx="1345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FE07E-2144-6271-8937-40225D14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572" y="4193489"/>
                <a:ext cx="13456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5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370" y="3013501"/>
            <a:ext cx="4619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2.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63345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1EAF3-C3A6-1E3D-CD03-F203E2BA9B43}"/>
                  </a:ext>
                </a:extLst>
              </p:cNvPr>
              <p:cNvSpPr txBox="1"/>
              <p:nvPr/>
            </p:nvSpPr>
            <p:spPr>
              <a:xfrm>
                <a:off x="3048000" y="1996770"/>
                <a:ext cx="60960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, 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, 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1EAF3-C3A6-1E3D-CD03-F203E2BA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96770"/>
                <a:ext cx="6096000" cy="617348"/>
              </a:xfrm>
              <a:prstGeom prst="rect">
                <a:avLst/>
              </a:prstGeom>
              <a:blipFill>
                <a:blip r:embed="rId2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209DFA-C6A1-2DBF-D956-8AA7520A1F97}"/>
              </a:ext>
            </a:extLst>
          </p:cNvPr>
          <p:cNvSpPr txBox="1"/>
          <p:nvPr/>
        </p:nvSpPr>
        <p:spPr>
          <a:xfrm>
            <a:off x="434109" y="10668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</a:rPr>
              <a:t>Define the maximum pixel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C91C5-274C-435E-B88B-BAEA039FC64B}"/>
              </a:ext>
            </a:extLst>
          </p:cNvPr>
          <p:cNvSpPr txBox="1"/>
          <p:nvPr/>
        </p:nvSpPr>
        <p:spPr>
          <a:xfrm>
            <a:off x="434109" y="3507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</a:rPr>
              <a:t>The normalized image: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45C493-A858-4FAA-F35E-E5D3F47C6604}"/>
                  </a:ext>
                </a:extLst>
              </p:cNvPr>
              <p:cNvSpPr txBox="1"/>
              <p:nvPr/>
            </p:nvSpPr>
            <p:spPr>
              <a:xfrm>
                <a:off x="4318000" y="4068555"/>
                <a:ext cx="2041236" cy="1403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45C493-A858-4FAA-F35E-E5D3F47C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0" y="4068555"/>
                <a:ext cx="2041236" cy="1403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0685221-A7CE-C995-8622-CF8B4A59206E}"/>
              </a:ext>
            </a:extLst>
          </p:cNvPr>
          <p:cNvSpPr txBox="1"/>
          <p:nvPr/>
        </p:nvSpPr>
        <p:spPr>
          <a:xfrm>
            <a:off x="6359236" y="4400889"/>
            <a:ext cx="1228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all 𝑖,𝑗,c</a:t>
            </a:r>
          </a:p>
        </p:txBody>
      </p:sp>
    </p:spTree>
    <p:extLst>
      <p:ext uri="{BB962C8B-B14F-4D97-AF65-F5344CB8AC3E}">
        <p14:creationId xmlns:p14="http://schemas.microsoft.com/office/powerpoint/2010/main" val="87886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167803" y="3013501"/>
            <a:ext cx="5856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3. Channel extraction</a:t>
            </a:r>
          </a:p>
        </p:txBody>
      </p:sp>
    </p:spTree>
    <p:extLst>
      <p:ext uri="{BB962C8B-B14F-4D97-AF65-F5344CB8AC3E}">
        <p14:creationId xmlns:p14="http://schemas.microsoft.com/office/powerpoint/2010/main" val="202807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7FE6DD-AC37-F467-529F-257CCFBA2E30}"/>
                  </a:ext>
                </a:extLst>
              </p:cNvPr>
              <p:cNvSpPr txBox="1"/>
              <p:nvPr/>
            </p:nvSpPr>
            <p:spPr>
              <a:xfrm>
                <a:off x="3048000" y="2236986"/>
                <a:ext cx="6096000" cy="204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7FE6DD-AC37-F467-529F-257CCFBA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36986"/>
                <a:ext cx="6096000" cy="2042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65C16-466E-29F9-4502-BDFD0107E0B6}"/>
                  </a:ext>
                </a:extLst>
              </p:cNvPr>
              <p:cNvSpPr txBox="1"/>
              <p:nvPr/>
            </p:nvSpPr>
            <p:spPr>
              <a:xfrm>
                <a:off x="2955636" y="809845"/>
                <a:ext cx="6096000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𝐵𝑙𝑢𝑒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𝐺𝑟𝑒𝑒𝑛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𝑅𝑒𝑑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65C16-466E-29F9-4502-BDFD0107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6" y="809845"/>
                <a:ext cx="6096000" cy="619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ABED3-772C-AF76-A74A-D610BFB29AC6}"/>
                  </a:ext>
                </a:extLst>
              </p:cNvPr>
              <p:cNvSpPr txBox="1"/>
              <p:nvPr/>
            </p:nvSpPr>
            <p:spPr>
              <a:xfrm>
                <a:off x="0" y="5186920"/>
                <a:ext cx="39208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𝐸𝑎𝑐</m:t>
                      </m:r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ABED3-772C-AF76-A74A-D610BFB2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6920"/>
                <a:ext cx="392088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65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578956" y="3013501"/>
            <a:ext cx="5034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4. Mean centering</a:t>
            </a:r>
          </a:p>
        </p:txBody>
      </p:sp>
    </p:spTree>
    <p:extLst>
      <p:ext uri="{BB962C8B-B14F-4D97-AF65-F5344CB8AC3E}">
        <p14:creationId xmlns:p14="http://schemas.microsoft.com/office/powerpoint/2010/main" val="176040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570</Words>
  <Application>Microsoft Office PowerPoint</Application>
  <PresentationFormat>Widescreen</PresentationFormat>
  <Paragraphs>100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Nazanin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4</cp:revision>
  <dcterms:created xsi:type="dcterms:W3CDTF">2025-12-08T07:48:35Z</dcterms:created>
  <dcterms:modified xsi:type="dcterms:W3CDTF">2025-12-08T10:49:07Z</dcterms:modified>
</cp:coreProperties>
</file>